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62" r:id="rId2"/>
    <p:sldId id="264" r:id="rId3"/>
    <p:sldId id="278" r:id="rId4"/>
    <p:sldId id="259" r:id="rId5"/>
    <p:sldId id="269" r:id="rId6"/>
    <p:sldId id="261" r:id="rId7"/>
    <p:sldId id="270" r:id="rId8"/>
    <p:sldId id="289" r:id="rId9"/>
    <p:sldId id="290" r:id="rId10"/>
    <p:sldId id="279" r:id="rId11"/>
    <p:sldId id="281" r:id="rId12"/>
    <p:sldId id="271" r:id="rId13"/>
    <p:sldId id="280" r:id="rId14"/>
    <p:sldId id="288" r:id="rId15"/>
    <p:sldId id="272" r:id="rId16"/>
    <p:sldId id="284" r:id="rId17"/>
    <p:sldId id="285" r:id="rId18"/>
    <p:sldId id="286" r:id="rId19"/>
    <p:sldId id="287" r:id="rId20"/>
    <p:sldId id="275" r:id="rId21"/>
    <p:sldId id="260" r:id="rId22"/>
    <p:sldId id="277" r:id="rId23"/>
    <p:sldId id="282" r:id="rId24"/>
    <p:sldId id="283" r:id="rId25"/>
    <p:sldId id="26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71"/>
    <a:srgbClr val="FDC7E2"/>
    <a:srgbClr val="FC9ACB"/>
    <a:srgbClr val="B2B2B2"/>
    <a:srgbClr val="F9F3EB"/>
    <a:srgbClr val="F6ECDE"/>
    <a:srgbClr val="F2E3CE"/>
    <a:srgbClr val="ECD7BA"/>
    <a:srgbClr val="D9D5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95349" autoAdjust="0"/>
  </p:normalViewPr>
  <p:slideViewPr>
    <p:cSldViewPr>
      <p:cViewPr>
        <p:scale>
          <a:sx n="110" d="100"/>
          <a:sy n="110" d="100"/>
        </p:scale>
        <p:origin x="282" y="42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7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97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Conclusion : Projet fonctionnel mais peu viable pour une vraie utilisation de masse (</a:t>
            </a:r>
            <a:r>
              <a:rPr lang="fr-FR" dirty="0" err="1" smtClean="0"/>
              <a:t>Soundcloud</a:t>
            </a:r>
            <a:r>
              <a:rPr lang="fr-FR" dirty="0" smtClean="0"/>
              <a:t>, Deezer, etc…)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31/05/2015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31/05/2015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31/05/2015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31/05/2015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31/05/2015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31/05/2015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31/05/2015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31/05/2015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31/05/2015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31/05/2015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31/05/2015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31/05/2015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-weller.no-ip.org/cocosoun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8.jpeg"/><Relationship Id="rId9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908296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xx juin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aperçu de la page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70861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319196" y="3097904"/>
            <a:ext cx="53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Titre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881904" y="3503560"/>
            <a:ext cx="7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Artiste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981814" y="3905196"/>
            <a:ext cx="85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Genre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3" name="Connecteur droit avec flèche 2"/>
          <p:cNvCxnSpPr>
            <a:stCxn id="22" idx="3"/>
          </p:cNvCxnSpPr>
          <p:nvPr/>
        </p:nvCxnSpPr>
        <p:spPr>
          <a:xfrm>
            <a:off x="3853496" y="3251793"/>
            <a:ext cx="237471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586346" y="3670822"/>
            <a:ext cx="5046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3853496" y="3905196"/>
            <a:ext cx="358464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6" name="Groupe 2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4" name="Groupe 43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ZoneTexte 60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5" name="Flèche droite 64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modélisation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54785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Connecteur droit avec flèche 3"/>
          <p:cNvCxnSpPr/>
          <p:nvPr/>
        </p:nvCxnSpPr>
        <p:spPr>
          <a:xfrm>
            <a:off x="2051720" y="2483824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051720" y="2665940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085628" y="2872439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e 26"/>
          <p:cNvGrpSpPr/>
          <p:nvPr/>
        </p:nvGrpSpPr>
        <p:grpSpPr>
          <a:xfrm>
            <a:off x="3805312" y="2981530"/>
            <a:ext cx="232758" cy="154496"/>
            <a:chOff x="3805312" y="2664470"/>
            <a:chExt cx="232758" cy="154496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8" name="Connecteur droit avec flèche 37"/>
          <p:cNvCxnSpPr/>
          <p:nvPr/>
        </p:nvCxnSpPr>
        <p:spPr>
          <a:xfrm flipH="1">
            <a:off x="2051720" y="3458028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3856112" y="3930334"/>
            <a:ext cx="21030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e 42"/>
          <p:cNvGrpSpPr/>
          <p:nvPr/>
        </p:nvGrpSpPr>
        <p:grpSpPr>
          <a:xfrm>
            <a:off x="6050260" y="4034092"/>
            <a:ext cx="232758" cy="154496"/>
            <a:chOff x="3805312" y="2664470"/>
            <a:chExt cx="232758" cy="154496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7" name="Connecteur droit avec flèche 46"/>
          <p:cNvCxnSpPr/>
          <p:nvPr/>
        </p:nvCxnSpPr>
        <p:spPr>
          <a:xfrm flipH="1">
            <a:off x="3812550" y="464279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3795152" y="504220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6032800" y="5091352"/>
            <a:ext cx="232758" cy="154496"/>
            <a:chOff x="3805312" y="2664470"/>
            <a:chExt cx="232758" cy="154496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6035020" y="5546260"/>
            <a:ext cx="232758" cy="154496"/>
            <a:chOff x="3805312" y="2664470"/>
            <a:chExt cx="232758" cy="154496"/>
          </a:xfrm>
        </p:grpSpPr>
        <p:cxnSp>
          <p:nvCxnSpPr>
            <p:cNvPr id="55" name="Connecteur droit 54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8" name="Connecteur droit avec flèche 57"/>
          <p:cNvCxnSpPr/>
          <p:nvPr/>
        </p:nvCxnSpPr>
        <p:spPr>
          <a:xfrm flipH="1">
            <a:off x="2016160" y="5834292"/>
            <a:ext cx="169174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6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6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ZoneTexte 7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7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ZoneTexte 7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5" name="Groupe 7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7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7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ZoneTexte 7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8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ZoneTexte 8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8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ZoneTexte 8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8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ZoneTexte 8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9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ZoneTexte 9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94" name="Flèche droite 9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: développement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87234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317470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858413" y="187234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334630" y="1874980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837682" y="1860466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44572" y="186046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313189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889346" y="317470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859585" y="311456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195864" y="3189214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131840" y="3169996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4907804" y="317470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34717" y="3140312"/>
            <a:ext cx="21415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375505" y="316828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94825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353355" y="313189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95132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95132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510345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510345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510345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510226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509678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509445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510116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510226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510116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509347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70684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e 9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02" name="Image 10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0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10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ZoneTexte 10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ZoneTexte 10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0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ZoneTexte 11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12" name="Groupe 11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11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ZoneTexte 11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5" name="Groupe 11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11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ZoneTexte 11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8" name="Groupe 11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11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ZoneTexte 11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1" name="Groupe 12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12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ZoneTexte 12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4" name="Groupe 12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12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ZoneTexte 12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7" name="Groupe 12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12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ZoneTexte 12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30" name="Groupe 12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13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ZoneTexte 13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134" name="Flèche droite 13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affichage des musiques uploadées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3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3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ZoneTexte 3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7" name="Flèche droite 56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e 55"/>
          <p:cNvGrpSpPr/>
          <p:nvPr/>
        </p:nvGrpSpPr>
        <p:grpSpPr>
          <a:xfrm>
            <a:off x="260448" y="1872341"/>
            <a:ext cx="2108197" cy="1080120"/>
            <a:chOff x="234322" y="1424651"/>
            <a:chExt cx="2108197" cy="1080120"/>
          </a:xfrm>
        </p:grpSpPr>
        <p:sp>
          <p:nvSpPr>
            <p:cNvPr id="58" name="Chevron 57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930983" y="1872341"/>
            <a:ext cx="1991568" cy="1080120"/>
            <a:chOff x="1904857" y="1424651"/>
            <a:chExt cx="1991568" cy="1080120"/>
          </a:xfrm>
        </p:grpSpPr>
        <p:sp>
          <p:nvSpPr>
            <p:cNvPr id="61" name="Chevron 6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2342519" y="1562918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Jointure SQL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utilisateur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/ playlist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4982822" y="1860466"/>
            <a:ext cx="1991568" cy="1080120"/>
            <a:chOff x="4956696" y="1412776"/>
            <a:chExt cx="1991568" cy="1080120"/>
          </a:xfrm>
        </p:grpSpPr>
        <p:sp>
          <p:nvSpPr>
            <p:cNvPr id="65" name="Chevron 64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Affichage des musiques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6518740" y="1860466"/>
            <a:ext cx="1991568" cy="1080120"/>
            <a:chOff x="6492614" y="1412776"/>
            <a:chExt cx="1991568" cy="1080120"/>
          </a:xfrm>
        </p:grpSpPr>
        <p:sp>
          <p:nvSpPr>
            <p:cNvPr id="68" name="Chevron 67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872000" y="1596934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Boutons playlists / suppression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76" y="3198450"/>
            <a:ext cx="8749270" cy="3182878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3465256" y="1860466"/>
            <a:ext cx="1991568" cy="1080120"/>
            <a:chOff x="3465256" y="1543406"/>
            <a:chExt cx="1991568" cy="1080120"/>
          </a:xfrm>
        </p:grpSpPr>
        <p:sp>
          <p:nvSpPr>
            <p:cNvPr id="63" name="Chevron 62"/>
            <p:cNvSpPr/>
            <p:nvPr/>
          </p:nvSpPr>
          <p:spPr>
            <a:xfrm>
              <a:off x="3465256" y="154340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860211" y="1722642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Jointure SQL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utilisateur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/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83542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330644"/>
            <a:ext cx="3456000" cy="163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312210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561614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12958"/>
            <a:ext cx="33528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2377908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4211960" y="3746060"/>
            <a:ext cx="3960440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 = $</a:t>
            </a:r>
            <a:r>
              <a:rPr lang="fr-FR" sz="1400" b="1" dirty="0" err="1"/>
              <a:t>bdd</a:t>
            </a:r>
            <a:r>
              <a:rPr lang="fr-FR" sz="1400" b="1" dirty="0"/>
              <a:t>-&gt;</a:t>
            </a:r>
            <a:r>
              <a:rPr lang="fr-FR" sz="1400" b="1" dirty="0" err="1" smtClean="0"/>
              <a:t>prepare</a:t>
            </a:r>
            <a:r>
              <a:rPr lang="fr-FR" sz="1400" dirty="0" smtClean="0">
                <a:solidFill>
                  <a:schemeClr val="tx2"/>
                </a:solidFill>
              </a:rPr>
              <a:t>(‘</a:t>
            </a:r>
            <a:r>
              <a:rPr lang="fr-FR" sz="1400" b="1" dirty="0" smtClean="0">
                <a:solidFill>
                  <a:schemeClr val="tx2"/>
                </a:solidFill>
              </a:rPr>
              <a:t>SELECT</a:t>
            </a:r>
            <a:r>
              <a:rPr lang="fr-FR" sz="1400" dirty="0" smtClean="0">
                <a:solidFill>
                  <a:schemeClr val="tx2"/>
                </a:solidFill>
              </a:rPr>
              <a:t> *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 	</a:t>
            </a:r>
            <a:r>
              <a:rPr lang="fr-FR" sz="1400" b="1" dirty="0" smtClean="0">
                <a:solidFill>
                  <a:schemeClr val="tx2"/>
                </a:solidFill>
              </a:rPr>
              <a:t>FROM</a:t>
            </a:r>
            <a:r>
              <a:rPr lang="fr-FR" sz="1400" dirty="0" smtClean="0">
                <a:solidFill>
                  <a:schemeClr val="tx2"/>
                </a:solidFill>
              </a:rPr>
              <a:t> playlist 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	 </a:t>
            </a:r>
            <a:r>
              <a:rPr lang="fr-FR" sz="1400" b="1" dirty="0" smtClean="0">
                <a:solidFill>
                  <a:schemeClr val="tx2"/>
                </a:solidFill>
              </a:rPr>
              <a:t>WHERE</a:t>
            </a:r>
            <a:r>
              <a:rPr lang="fr-FR" sz="1400" dirty="0" smtClean="0">
                <a:solidFill>
                  <a:schemeClr val="tx2"/>
                </a:solidFill>
              </a:rPr>
              <a:t> identifiant </a:t>
            </a:r>
            <a:r>
              <a:rPr lang="fr-FR" sz="1400" dirty="0">
                <a:solidFill>
                  <a:schemeClr val="tx2"/>
                </a:solidFill>
              </a:rPr>
              <a:t>= </a:t>
            </a:r>
            <a:r>
              <a:rPr lang="fr-FR" sz="14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);</a:t>
            </a:r>
            <a:endParaRPr lang="fr-FR" sz="1400" dirty="0"/>
          </a:p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-&gt;</a:t>
            </a:r>
            <a:r>
              <a:rPr lang="fr-FR" sz="1400" b="1" dirty="0" err="1" smtClean="0"/>
              <a:t>execute</a:t>
            </a:r>
            <a:r>
              <a:rPr lang="fr-FR" sz="1400" dirty="0"/>
              <a:t>(</a:t>
            </a:r>
            <a:r>
              <a:rPr lang="fr-FR" sz="1400" dirty="0" err="1"/>
              <a:t>array</a:t>
            </a:r>
            <a:r>
              <a:rPr lang="fr-FR" sz="1400" dirty="0">
                <a:solidFill>
                  <a:schemeClr val="tx2"/>
                </a:solidFill>
              </a:rPr>
              <a:t>($identifiant[0]</a:t>
            </a:r>
            <a:r>
              <a:rPr lang="fr-FR" sz="1400" dirty="0"/>
              <a:t>));</a:t>
            </a:r>
          </a:p>
          <a:p>
            <a:r>
              <a:rPr lang="fr-FR" sz="1400" dirty="0" smtClean="0"/>
              <a:t>$data</a:t>
            </a:r>
            <a:r>
              <a:rPr lang="fr-FR" sz="1400" b="1" dirty="0" smtClean="0"/>
              <a:t>=$</a:t>
            </a:r>
            <a:r>
              <a:rPr lang="fr-FR" sz="1400" b="1" dirty="0" err="1" smtClean="0"/>
              <a:t>query</a:t>
            </a:r>
            <a:r>
              <a:rPr lang="fr-FR" sz="1400" b="1" dirty="0" smtClean="0"/>
              <a:t>-</a:t>
            </a:r>
            <a:r>
              <a:rPr lang="fr-FR" sz="1400" b="1" dirty="0"/>
              <a:t>&gt;</a:t>
            </a:r>
            <a:r>
              <a:rPr lang="fr-FR" sz="1400" b="1" dirty="0" err="1" smtClean="0"/>
              <a:t>fetchAll</a:t>
            </a:r>
            <a:r>
              <a:rPr lang="fr-FR" sz="1400" b="1" dirty="0" smtClean="0"/>
              <a:t>();</a:t>
            </a:r>
            <a:endParaRPr lang="fr-FR" sz="1400" b="1" dirty="0"/>
          </a:p>
          <a:p>
            <a:r>
              <a:rPr lang="en-GB" sz="1400" dirty="0" smtClean="0"/>
              <a:t>if </a:t>
            </a:r>
            <a:r>
              <a:rPr lang="en-GB" sz="1400" dirty="0"/>
              <a:t>(count($data) == 0) </a:t>
            </a:r>
            <a:r>
              <a:rPr lang="en-GB" sz="1400" dirty="0" smtClean="0"/>
              <a:t>{</a:t>
            </a:r>
          </a:p>
          <a:p>
            <a:r>
              <a:rPr lang="fr-FR" sz="1400" dirty="0"/>
              <a:t>	</a:t>
            </a:r>
            <a:r>
              <a:rPr lang="fr-FR" sz="1400" dirty="0" err="1" smtClean="0"/>
              <a:t>echo</a:t>
            </a:r>
            <a:r>
              <a:rPr lang="fr-FR" sz="1400" dirty="0" smtClean="0"/>
              <a:t>(…)</a:t>
            </a:r>
          </a:p>
          <a:p>
            <a:r>
              <a:rPr lang="fr-FR" sz="1400" dirty="0"/>
              <a:t> }</a:t>
            </a:r>
            <a:endParaRPr lang="en-GB" sz="1400" dirty="0"/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ZoneTexte 65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73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prstClr val="white"/>
              </a:solidFill>
            </a:endParaRPr>
          </a:p>
        </p:txBody>
      </p:sp>
      <p:pic>
        <p:nvPicPr>
          <p:cNvPr id="21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873852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1403648" y="3386020"/>
            <a:ext cx="6789949" cy="2800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…</a:t>
            </a:r>
            <a:r>
              <a:rPr lang="fr-FR" sz="1600" dirty="0" err="1" smtClean="0"/>
              <a:t>else</a:t>
            </a:r>
            <a:r>
              <a:rPr lang="fr-FR" sz="1600" dirty="0" smtClean="0"/>
              <a:t>{</a:t>
            </a:r>
          </a:p>
          <a:p>
            <a:r>
              <a:rPr lang="fr-FR" sz="1600" dirty="0" smtClean="0"/>
              <a:t>	</a:t>
            </a:r>
            <a:r>
              <a:rPr lang="fr-FR" sz="1600" b="1" dirty="0" err="1" smtClean="0"/>
              <a:t>foreach</a:t>
            </a:r>
            <a:r>
              <a:rPr lang="fr-FR" sz="1600" dirty="0" smtClean="0"/>
              <a:t> </a:t>
            </a:r>
            <a:r>
              <a:rPr lang="fr-FR" sz="1600" dirty="0"/>
              <a:t>(</a:t>
            </a:r>
            <a:r>
              <a:rPr lang="fr-FR" sz="1600" dirty="0">
                <a:solidFill>
                  <a:schemeClr val="tx2"/>
                </a:solidFill>
              </a:rPr>
              <a:t>$data </a:t>
            </a:r>
            <a:r>
              <a:rPr lang="fr-FR" sz="1600" b="1" dirty="0"/>
              <a:t>as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tx2"/>
                </a:solidFill>
              </a:rPr>
              <a:t>$playlist</a:t>
            </a:r>
            <a:r>
              <a:rPr lang="fr-FR" sz="1600" dirty="0"/>
              <a:t>) </a:t>
            </a:r>
            <a:r>
              <a:rPr lang="fr-FR" sz="1600" dirty="0" smtClean="0"/>
              <a:t>{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fr-FR" sz="1600" b="1" dirty="0" smtClean="0">
                <a:solidFill>
                  <a:schemeClr val="tx2"/>
                </a:solidFill>
              </a:rPr>
              <a:t>SELECT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>
                <a:solidFill>
                  <a:schemeClr val="tx2"/>
                </a:solidFill>
              </a:rPr>
              <a:t>count(*) as nb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 			       </a:t>
            </a:r>
            <a:r>
              <a:rPr lang="fr-FR" sz="1600" b="1" dirty="0" smtClean="0">
                <a:solidFill>
                  <a:schemeClr val="tx2"/>
                </a:solidFill>
              </a:rPr>
              <a:t>FROM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musiques_playlist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	 		       </a:t>
            </a:r>
            <a:r>
              <a:rPr lang="fr-FR" sz="1600" b="1" dirty="0" smtClean="0">
                <a:solidFill>
                  <a:schemeClr val="tx2"/>
                </a:solidFill>
              </a:rPr>
              <a:t>WHERE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id_playlist</a:t>
            </a:r>
            <a:r>
              <a:rPr lang="fr-FR" sz="1600" dirty="0">
                <a:solidFill>
                  <a:schemeClr val="tx2"/>
                </a:solidFill>
              </a:rPr>
              <a:t> = </a:t>
            </a:r>
            <a:r>
              <a:rPr lang="fr-FR" sz="16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		       );</a:t>
            </a:r>
            <a:endParaRPr lang="fr-FR" sz="1600" dirty="0"/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execute</a:t>
            </a:r>
            <a:r>
              <a:rPr lang="fr-FR" sz="1600" dirty="0"/>
              <a:t>(</a:t>
            </a:r>
            <a:r>
              <a:rPr lang="fr-FR" sz="1600" dirty="0" err="1"/>
              <a:t>array</a:t>
            </a:r>
            <a:r>
              <a:rPr lang="fr-FR" sz="1600" dirty="0">
                <a:solidFill>
                  <a:schemeClr val="tx2"/>
                </a:solidFill>
              </a:rPr>
              <a:t>($playlist['</a:t>
            </a:r>
            <a:r>
              <a:rPr lang="fr-FR" sz="1600" dirty="0" err="1">
                <a:solidFill>
                  <a:schemeClr val="tx2"/>
                </a:solidFill>
              </a:rPr>
              <a:t>Numero_Playlist</a:t>
            </a:r>
            <a:r>
              <a:rPr lang="fr-FR" sz="1600" dirty="0">
                <a:solidFill>
                  <a:schemeClr val="tx2"/>
                </a:solidFill>
              </a:rPr>
              <a:t>']</a:t>
            </a:r>
            <a:r>
              <a:rPr lang="fr-FR" sz="1600" dirty="0"/>
              <a:t>));</a:t>
            </a:r>
          </a:p>
          <a:p>
            <a:r>
              <a:rPr lang="fr-FR" sz="1600" dirty="0" smtClean="0"/>
              <a:t>		$</a:t>
            </a:r>
            <a:r>
              <a:rPr lang="fr-FR" sz="1600" dirty="0" err="1"/>
              <a:t>nbMusiques</a:t>
            </a:r>
            <a:r>
              <a:rPr lang="fr-FR" sz="1600" dirty="0"/>
              <a:t> = </a:t>
            </a:r>
            <a:r>
              <a:rPr lang="fr-FR" sz="1600" b="1" dirty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fetch</a:t>
            </a:r>
            <a:r>
              <a:rPr lang="fr-FR" sz="1600" b="1" dirty="0"/>
              <a:t>();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dirty="0" err="1" smtClean="0"/>
              <a:t>echo</a:t>
            </a:r>
            <a:r>
              <a:rPr lang="fr-FR" sz="1600" dirty="0" smtClean="0"/>
              <a:t>(….)</a:t>
            </a:r>
            <a:endParaRPr lang="fr-FR" sz="1600" dirty="0"/>
          </a:p>
          <a:p>
            <a:r>
              <a:rPr lang="fr-FR" sz="1600" dirty="0" smtClean="0"/>
              <a:t>	}</a:t>
            </a:r>
          </a:p>
          <a:p>
            <a:r>
              <a:rPr lang="fr-FR" sz="1600" dirty="0"/>
              <a:t>}</a:t>
            </a:r>
            <a:endParaRPr lang="en-GB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8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6" name="Flèche droite 65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9592" y="3773290"/>
            <a:ext cx="7654045" cy="2462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 = $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bdd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-&gt;prepare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GB" sz="1400" dirty="0">
                <a:solidFill>
                  <a:schemeClr val="tx2"/>
                </a:solidFill>
              </a:rPr>
              <a:t>'</a:t>
            </a:r>
            <a:r>
              <a:rPr lang="en-GB" sz="1400" b="1" dirty="0">
                <a:solidFill>
                  <a:schemeClr val="tx2"/>
                </a:solidFill>
              </a:rPr>
              <a:t>SELECT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Numero_Musique</a:t>
            </a:r>
            <a:r>
              <a:rPr lang="en-GB" sz="1400" dirty="0">
                <a:solidFill>
                  <a:schemeClr val="tx2"/>
                </a:solidFill>
              </a:rPr>
              <a:t>, Artiste, Titre, Genre, </a:t>
            </a:r>
            <a:r>
              <a:rPr lang="en-GB" sz="1400" dirty="0" err="1">
                <a:solidFill>
                  <a:schemeClr val="tx2"/>
                </a:solidFill>
              </a:rPr>
              <a:t>Chemin_musique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FROM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 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 err="1">
                <a:solidFill>
                  <a:schemeClr val="tx2"/>
                </a:solidFill>
              </a:rPr>
              <a:t>musiques_playlist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</a:p>
          <a:p>
            <a:r>
              <a:rPr lang="en-GB" sz="1400" dirty="0" smtClean="0">
                <a:solidFill>
                  <a:schemeClr val="tx2"/>
                </a:solidFill>
              </a:rPr>
              <a:t>	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musiques_playlist.id_musique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musique.Numero_musique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>
                <a:solidFill>
                  <a:schemeClr val="tx2"/>
                </a:solidFill>
              </a:rPr>
              <a:t>playlist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musiques_playlist.id_playlist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WHERE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:</a:t>
            </a:r>
            <a:r>
              <a:rPr lang="en-GB" sz="1400" dirty="0" err="1" smtClean="0">
                <a:solidFill>
                  <a:schemeClr val="tx2"/>
                </a:solidFill>
              </a:rPr>
              <a:t>idplaylist</a:t>
            </a:r>
            <a:r>
              <a:rPr lang="en-GB" sz="1400" dirty="0" smtClean="0">
                <a:solidFill>
                  <a:schemeClr val="tx2"/>
                </a:solidFill>
              </a:rPr>
              <a:t>‘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</a:t>
            </a:r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);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query-&gt;execute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(array</a:t>
            </a:r>
            <a:r>
              <a:rPr lang="en-GB" sz="1400" dirty="0">
                <a:solidFill>
                  <a:schemeClr val="tx2"/>
                </a:solidFill>
              </a:rPr>
              <a:t>("</a:t>
            </a:r>
            <a:r>
              <a:rPr lang="en-GB" sz="1400" dirty="0" err="1">
                <a:solidFill>
                  <a:schemeClr val="tx2"/>
                </a:solidFill>
              </a:rPr>
              <a:t>idplaylist</a:t>
            </a:r>
            <a:r>
              <a:rPr lang="en-GB" sz="1400" dirty="0">
                <a:solidFill>
                  <a:schemeClr val="tx2"/>
                </a:solidFill>
              </a:rPr>
              <a:t>" =&gt; $_GET['id']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));</a:t>
            </a:r>
          </a:p>
          <a:p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= 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$query-&gt;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fetchAll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04778"/>
            <a:ext cx="5904884" cy="18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musiques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4" name="Flèche droite 63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4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2009" y="1888760"/>
            <a:ext cx="5320219" cy="864096"/>
            <a:chOff x="338041" y="1571700"/>
            <a:chExt cx="5320219" cy="86409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0" b="60044"/>
            <a:stretch/>
          </p:blipFill>
          <p:spPr bwMode="auto">
            <a:xfrm>
              <a:off x="338041" y="1571700"/>
              <a:ext cx="5320219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209862" y="2089200"/>
              <a:ext cx="1139430" cy="3211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2699793" y="3724289"/>
            <a:ext cx="5400599" cy="20621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en-GB" sz="1600" b="1" dirty="0">
                <a:solidFill>
                  <a:schemeClr val="tx2"/>
                </a:solidFill>
              </a:rPr>
              <a:t>DELETE </a:t>
            </a:r>
            <a:endParaRPr lang="en-GB" sz="1600" b="1" dirty="0" smtClean="0">
              <a:solidFill>
                <a:schemeClr val="tx2"/>
              </a:solidFill>
            </a:endParaRPr>
          </a:p>
          <a:p>
            <a:r>
              <a:rPr lang="en-GB" sz="1600" b="1" dirty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       FROM </a:t>
            </a:r>
            <a:r>
              <a:rPr lang="en-GB" sz="1600" dirty="0" err="1">
                <a:solidFill>
                  <a:schemeClr val="tx2"/>
                </a:solidFill>
              </a:rPr>
              <a:t>musiques_playlist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en-GB" sz="1600" dirty="0" smtClean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	      WHERE </a:t>
            </a:r>
            <a:r>
              <a:rPr lang="en-GB" sz="1600" dirty="0" err="1">
                <a:solidFill>
                  <a:schemeClr val="tx2"/>
                </a:solidFill>
              </a:rPr>
              <a:t>id_musique</a:t>
            </a:r>
            <a:r>
              <a:rPr lang="en-GB" sz="1600" dirty="0">
                <a:solidFill>
                  <a:schemeClr val="tx2"/>
                </a:solidFill>
              </a:rPr>
              <a:t> = :mid </a:t>
            </a:r>
            <a:r>
              <a:rPr lang="en-GB" sz="1600" b="1" dirty="0" smtClean="0">
                <a:solidFill>
                  <a:schemeClr val="tx2"/>
                </a:solidFill>
              </a:rPr>
              <a:t>			       AND </a:t>
            </a:r>
            <a:r>
              <a:rPr lang="en-GB" sz="1600" dirty="0" err="1">
                <a:solidFill>
                  <a:schemeClr val="tx2"/>
                </a:solidFill>
              </a:rPr>
              <a:t>id_playlist</a:t>
            </a:r>
            <a:r>
              <a:rPr lang="en-GB" sz="1600" dirty="0">
                <a:solidFill>
                  <a:schemeClr val="tx2"/>
                </a:solidFill>
              </a:rPr>
              <a:t> = :</a:t>
            </a:r>
            <a:r>
              <a:rPr lang="en-GB" sz="1600" dirty="0" err="1" smtClean="0">
                <a:solidFill>
                  <a:schemeClr val="tx2"/>
                </a:solidFill>
              </a:rPr>
              <a:t>pid</a:t>
            </a:r>
            <a:r>
              <a:rPr lang="en-GB" sz="1600" dirty="0" smtClean="0">
                <a:solidFill>
                  <a:schemeClr val="tx2"/>
                </a:solidFill>
              </a:rPr>
              <a:t>’</a:t>
            </a:r>
            <a:r>
              <a:rPr lang="fr-FR" sz="1600" dirty="0"/>
              <a:t>	</a:t>
            </a:r>
            <a:r>
              <a:rPr lang="fr-FR" sz="1600" dirty="0" smtClean="0"/>
              <a:t>		       );</a:t>
            </a:r>
            <a:endParaRPr lang="fr-FR" sz="1600" dirty="0"/>
          </a:p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 smtClean="0"/>
              <a:t>execute</a:t>
            </a:r>
            <a:r>
              <a:rPr lang="fr-FR" sz="1600" dirty="0" smtClean="0"/>
              <a:t>(</a:t>
            </a:r>
            <a:r>
              <a:rPr lang="fr-FR" sz="1600" dirty="0" err="1" smtClean="0"/>
              <a:t>array</a:t>
            </a:r>
            <a:r>
              <a:rPr lang="fr-FR" sz="1600" dirty="0" smtClean="0"/>
              <a:t>(</a:t>
            </a:r>
            <a:r>
              <a:rPr lang="fr-FR" sz="1600" dirty="0">
                <a:solidFill>
                  <a:schemeClr val="tx2"/>
                </a:solidFill>
              </a:rPr>
              <a:t>' </a:t>
            </a:r>
            <a:r>
              <a:rPr lang="fr-FR" sz="1600" dirty="0" err="1" smtClean="0">
                <a:solidFill>
                  <a:schemeClr val="tx2"/>
                </a:solidFill>
              </a:rPr>
              <a:t>mid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musique_id</a:t>
            </a:r>
            <a:r>
              <a:rPr lang="fr-FR" sz="1600" dirty="0">
                <a:solidFill>
                  <a:schemeClr val="tx2"/>
                </a:solidFill>
              </a:rPr>
              <a:t>'],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	    '</a:t>
            </a:r>
            <a:r>
              <a:rPr lang="fr-FR" sz="1600" dirty="0" err="1" smtClean="0">
                <a:solidFill>
                  <a:schemeClr val="tx2"/>
                </a:solidFill>
              </a:rPr>
              <a:t>pid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playlist_id</a:t>
            </a:r>
            <a:r>
              <a:rPr lang="fr-FR" sz="1600" dirty="0" smtClean="0">
                <a:solidFill>
                  <a:schemeClr val="tx2"/>
                </a:solidFill>
              </a:rPr>
              <a:t>']</a:t>
            </a:r>
            <a:r>
              <a:rPr lang="fr-FR" sz="1600" dirty="0" smtClean="0"/>
              <a:t>)</a:t>
            </a:r>
          </a:p>
          <a:p>
            <a:r>
              <a:rPr lang="fr-FR" sz="1600" dirty="0"/>
              <a:t>	 </a:t>
            </a:r>
            <a:r>
              <a:rPr lang="fr-FR" sz="1600" dirty="0" smtClean="0"/>
              <a:t>            );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suppression d’une musique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48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1081764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296664"/>
            <a:ext cx="82915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Conception &amp; Développement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a) Les modules développés : le diagramme de cas d’utilisation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Inscription / Connexion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 </a:t>
            </a:r>
            <a:r>
              <a:rPr lang="fr-FR" dirty="0" smtClean="0">
                <a:solidFill>
                  <a:srgbClr val="FF0000"/>
                </a:solidFill>
              </a:rPr>
              <a:t>(+ Affichage des musiques uploadées)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Recherche de musiques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Playlists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f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Affichage des données personnelles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59201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229418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97019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70837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79214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e 2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803591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50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89505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5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avantages et inconvénients de la plateforme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Émoticône 3"/>
          <p:cNvSpPr/>
          <p:nvPr/>
        </p:nvSpPr>
        <p:spPr>
          <a:xfrm>
            <a:off x="5737488" y="1801844"/>
            <a:ext cx="936560" cy="915640"/>
          </a:xfrm>
          <a:prstGeom prst="smileyFace">
            <a:avLst>
              <a:gd name="adj" fmla="val 4653"/>
            </a:avLst>
          </a:prstGeom>
          <a:solidFill>
            <a:srgbClr val="00FA7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Émoticône 25"/>
          <p:cNvSpPr/>
          <p:nvPr/>
        </p:nvSpPr>
        <p:spPr>
          <a:xfrm>
            <a:off x="1780995" y="1822308"/>
            <a:ext cx="936560" cy="915640"/>
          </a:xfrm>
          <a:prstGeom prst="smileyFace">
            <a:avLst>
              <a:gd name="adj" fmla="val -4653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/>
          <p:cNvSpPr txBox="1"/>
          <p:nvPr/>
        </p:nvSpPr>
        <p:spPr>
          <a:xfrm>
            <a:off x="1043608" y="2959495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Algorithme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recherche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3608" y="3511377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Limitation du </a:t>
            </a:r>
            <a:r>
              <a:rPr lang="fr-FR" sz="1500" b="1" dirty="0">
                <a:solidFill>
                  <a:srgbClr val="C00000"/>
                </a:solidFill>
              </a:rPr>
              <a:t>nombre de morceaux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43608" y="4063259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Responsive </a:t>
            </a:r>
            <a:r>
              <a:rPr lang="fr-FR" sz="1500" b="1" dirty="0">
                <a:solidFill>
                  <a:srgbClr val="C00000"/>
                </a:solidFill>
              </a:rPr>
              <a:t>design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043608" y="4615141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Dimension sociale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3608" y="5167022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Lecteur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musique</a:t>
            </a:r>
            <a:endParaRPr lang="en-GB" sz="1500" b="1" dirty="0">
              <a:solidFill>
                <a:srgbClr val="C00000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932040" y="3009708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00B050"/>
                </a:solidFill>
              </a:rPr>
              <a:t>++ Utilisation hors </a:t>
            </a:r>
            <a:r>
              <a:rPr lang="fr-FR" sz="1500" b="1" dirty="0">
                <a:solidFill>
                  <a:srgbClr val="00B050"/>
                </a:solidFill>
              </a:rPr>
              <a:t>connexion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32040" y="3697806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Design simple et agréable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932040" y="4385904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Création de </a:t>
            </a:r>
            <a:r>
              <a:rPr lang="fr-FR" sz="1500" b="1" dirty="0">
                <a:solidFill>
                  <a:srgbClr val="00B050"/>
                </a:solidFill>
              </a:rPr>
              <a:t>playlists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4932040" y="5074003"/>
            <a:ext cx="3428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Réutilisation des morceaux déjà importés</a:t>
            </a:r>
            <a:endParaRPr lang="fr-FR" sz="1500" b="1" dirty="0">
              <a:solidFill>
                <a:srgbClr val="00B050"/>
              </a:solidFill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7" grpId="0"/>
      <p:bldP spid="28" grpId="0"/>
      <p:bldP spid="29" grpId="0"/>
      <p:bldP spid="35" grpId="0"/>
      <p:bldP spid="37" grpId="0"/>
      <p:bldP spid="38" grpId="0"/>
      <p:bldP spid="39" grpId="0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avec le cahier des charges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http://www.google.fr/url?source=imglanding&amp;ct=img&amp;q=http://thumbs.dreamstime.com/z/spirale-illustration-attach%C3%A9e-de-bloc-notes-12818568.jpg&amp;sa=X&amp;ei=xnxpVZjnGofdUe68gcAP&amp;ved=0CAkQ8wc4IA&amp;usg=AFQjCNGirJEl3nrltI82nRkVgw3xWl9ZQ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3879" r="5502" b="11628"/>
          <a:stretch/>
        </p:blipFill>
        <p:spPr bwMode="auto">
          <a:xfrm>
            <a:off x="2123590" y="1714060"/>
            <a:ext cx="4968690" cy="46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3122486" y="2105000"/>
            <a:ext cx="292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Fonctions principales 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131702" y="3371286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Dimension sociale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3131702" y="3943569"/>
            <a:ext cx="238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Bradley Hand ITC" panose="03070402050302030203" pitchFamily="66" charset="0"/>
              </a:rPr>
              <a:t>- Liste de lecture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3131702" y="4515852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Playlists utilisateur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3131702" y="5088135"/>
            <a:ext cx="3326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Suggestion de playlists</a:t>
            </a:r>
          </a:p>
        </p:txBody>
      </p:sp>
      <p:sp>
        <p:nvSpPr>
          <p:cNvPr id="2" name="Multiplier 1"/>
          <p:cNvSpPr/>
          <p:nvPr/>
        </p:nvSpPr>
        <p:spPr>
          <a:xfrm>
            <a:off x="5397163" y="3258948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057" y="1763469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Multiplier 50"/>
          <p:cNvSpPr/>
          <p:nvPr/>
        </p:nvSpPr>
        <p:spPr>
          <a:xfrm>
            <a:off x="4980624" y="3846514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91" y="4277107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Multiplier 52"/>
          <p:cNvSpPr/>
          <p:nvPr/>
        </p:nvSpPr>
        <p:spPr>
          <a:xfrm>
            <a:off x="5916391" y="5018032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ZoneTexte 53"/>
          <p:cNvSpPr txBox="1"/>
          <p:nvPr/>
        </p:nvSpPr>
        <p:spPr>
          <a:xfrm>
            <a:off x="3687385" y="2380818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Gestion de comptes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687385" y="2629551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err="1" smtClean="0">
                <a:latin typeface="Bradley Hand ITC" panose="03070402050302030203" pitchFamily="66" charset="0"/>
              </a:rPr>
              <a:t>Upload</a:t>
            </a:r>
            <a:r>
              <a:rPr lang="fr-FR" sz="1500" b="1" dirty="0" smtClean="0">
                <a:latin typeface="Bradley Hand ITC" panose="03070402050302030203" pitchFamily="66" charset="0"/>
              </a:rPr>
              <a:t> de musiques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687385" y="3127016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Recherche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3687385" y="2878284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Lecture de titres</a:t>
            </a:r>
          </a:p>
        </p:txBody>
      </p:sp>
      <p:pic>
        <p:nvPicPr>
          <p:cNvPr id="58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46" y="2426538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62" y="2681123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99" y="2912067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58" y="3166191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ZoneTexte 61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3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179512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apports du projets tuteurés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3069428" y="3223806"/>
            <a:ext cx="3168352" cy="10736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Programmation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548479" y="1873852"/>
            <a:ext cx="3168000" cy="10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Gestion de projets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385449" y="4903453"/>
            <a:ext cx="3261842" cy="1023878"/>
          </a:xfrm>
          <a:prstGeom prst="ellips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Modélisation</a:t>
            </a:r>
            <a:endParaRPr lang="en-US" b="1" dirty="0"/>
          </a:p>
        </p:txBody>
      </p:sp>
      <p:sp>
        <p:nvSpPr>
          <p:cNvPr id="43" name="Ellipse 42"/>
          <p:cNvSpPr/>
          <p:nvPr/>
        </p:nvSpPr>
        <p:spPr>
          <a:xfrm>
            <a:off x="5409983" y="4881005"/>
            <a:ext cx="3168352" cy="1073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Travail en équipe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5409983" y="1873852"/>
            <a:ext cx="3168352" cy="1073682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Communication</a:t>
            </a:r>
            <a:endParaRPr lang="en-US" b="1" dirty="0"/>
          </a:p>
        </p:txBody>
      </p:sp>
      <p:pic>
        <p:nvPicPr>
          <p:cNvPr id="3074" name="Picture 2" descr="http://www.google.fr/url?source=imglanding&amp;ct=img&amp;q=http://static.wixstatic.com/media/95d1da_fc2ff9820f964685960c291fb7141fcc.jpg&amp;sa=X&amp;ei=uYFpVY-AIomAU8SpgMAK&amp;ved=0CAkQ8wc&amp;usg=AFQjCNFgzERZLUSjaGRw3trSA7UZbkUMyQ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1095790"/>
            <a:ext cx="632181" cy="63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oogle.fr/url?source=imglanding&amp;ct=img&amp;q=http://img.clubic.com/05007000-photo-logo-php-elephpant.jpg&amp;sa=X&amp;ei=V4JpVfu5IMXfU4ucgcAE&amp;ved=0CAkQ8wc&amp;usg=AFQjCNH9NweqKvRngGEBtiXUvGZ5HYdSg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02090"/>
            <a:ext cx="1001630" cy="6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google.fr/url?source=imglanding&amp;ct=img&amp;q=http://upload.wikimedia.org/wikipedia/commons/thumb/6/61/HTML5_logo_and_wordmark.svg/1024px-HTML5_logo_and_wordmark.svg.png&amp;sa=X&amp;ei=I4NpVffsHsLjU9rHg6gF&amp;ved=0CAkQ8wc&amp;usg=AFQjCNELtpyu6Kooj-PrzBEli5x4bwwEg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33688"/>
            <a:ext cx="999096" cy="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oogle.fr/url?source=imglanding&amp;ct=img&amp;q=http://php.quicoto.com/wp-content/uploads/2013/06/css3.jpg&amp;sa=X&amp;ei=RYNpVemOAcXjU6GsgdgP&amp;ved=0CAkQ8wc&amp;usg=AFQjCNFlpy2RfAeoxBHqCMdd9fX6Su2Yrw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15" y="4067063"/>
            <a:ext cx="1155168" cy="10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5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59138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95307" y="143279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8043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735073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735073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96531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96473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57019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417565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56566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955688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49895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403260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566250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191711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: problématique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930226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451626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451626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930226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787330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2251000"/>
            <a:ext cx="2826318" cy="1324655"/>
            <a:chOff x="2195736" y="1948454"/>
            <a:chExt cx="2826318" cy="13246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484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6" name="Groupe 6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206225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de la plateforme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636" y="216188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208987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40224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410610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66594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208987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80184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79179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8313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80184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70746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ZoneTexte 67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9" name="Flèche droite 68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modules développés : le diagramme de cas d’utilisation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7" y="1602791"/>
            <a:ext cx="8332941" cy="4307707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701623"/>
              <a:ext cx="1253198" cy="28469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25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1396700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7" name="Ellipse 2056"/>
          <p:cNvSpPr/>
          <p:nvPr/>
        </p:nvSpPr>
        <p:spPr>
          <a:xfrm>
            <a:off x="5534388" y="4982734"/>
            <a:ext cx="111631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/>
          <p:cNvSpPr/>
          <p:nvPr/>
        </p:nvSpPr>
        <p:spPr>
          <a:xfrm>
            <a:off x="2699792" y="3789040"/>
            <a:ext cx="13320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/>
          <p:cNvSpPr/>
          <p:nvPr/>
        </p:nvSpPr>
        <p:spPr>
          <a:xfrm>
            <a:off x="2905948" y="4494695"/>
            <a:ext cx="936447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/>
          <p:cNvSpPr/>
          <p:nvPr/>
        </p:nvSpPr>
        <p:spPr>
          <a:xfrm>
            <a:off x="2905948" y="2996952"/>
            <a:ext cx="127824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/>
          <p:cNvSpPr/>
          <p:nvPr/>
        </p:nvSpPr>
        <p:spPr>
          <a:xfrm>
            <a:off x="2627784" y="2358405"/>
            <a:ext cx="161264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Ellipse 77"/>
          <p:cNvSpPr/>
          <p:nvPr/>
        </p:nvSpPr>
        <p:spPr>
          <a:xfrm>
            <a:off x="5076056" y="1863874"/>
            <a:ext cx="136815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/>
          <p:cNvSpPr/>
          <p:nvPr/>
        </p:nvSpPr>
        <p:spPr>
          <a:xfrm>
            <a:off x="5228456" y="3212975"/>
            <a:ext cx="1287760" cy="511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Ellipse 79"/>
          <p:cNvSpPr/>
          <p:nvPr/>
        </p:nvSpPr>
        <p:spPr>
          <a:xfrm>
            <a:off x="5436095" y="4202038"/>
            <a:ext cx="129807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96" y="3705844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58" y="3919710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2057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et Connexion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5"/>
          <a:srcRect l="26252" r="31711" b="22489"/>
          <a:stretch/>
        </p:blipFill>
        <p:spPr>
          <a:xfrm>
            <a:off x="2781090" y="2109495"/>
            <a:ext cx="3680836" cy="32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e 6"/>
          <p:cNvGrpSpPr/>
          <p:nvPr/>
        </p:nvGrpSpPr>
        <p:grpSpPr>
          <a:xfrm>
            <a:off x="6518740" y="2348880"/>
            <a:ext cx="1991568" cy="1080120"/>
            <a:chOff x="6518740" y="1725984"/>
            <a:chExt cx="1991568" cy="1080120"/>
          </a:xfrm>
        </p:grpSpPr>
        <p:sp>
          <p:nvSpPr>
            <p:cNvPr id="88" name="Chevron 87"/>
            <p:cNvSpPr/>
            <p:nvPr/>
          </p:nvSpPr>
          <p:spPr>
            <a:xfrm>
              <a:off x="6518740" y="1725984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0" name="ZoneTexte 89"/>
            <p:cNvSpPr txBox="1"/>
            <p:nvPr/>
          </p:nvSpPr>
          <p:spPr>
            <a:xfrm>
              <a:off x="7005210" y="1988840"/>
              <a:ext cx="1342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Redirection de l’utilisateur</a:t>
              </a:r>
              <a:endParaRPr lang="en-GB" sz="1400" b="1" dirty="0"/>
            </a:p>
          </p:txBody>
        </p:sp>
      </p:grpSp>
      <p:pic>
        <p:nvPicPr>
          <p:cNvPr id="91" name="Imag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145" y="3473922"/>
            <a:ext cx="1962150" cy="361950"/>
          </a:xfrm>
          <a:prstGeom prst="rect">
            <a:avLst/>
          </a:prstGeom>
        </p:spPr>
      </p:pic>
      <p:grpSp>
        <p:nvGrpSpPr>
          <p:cNvPr id="95" name="Groupe 94"/>
          <p:cNvGrpSpPr/>
          <p:nvPr/>
        </p:nvGrpSpPr>
        <p:grpSpPr>
          <a:xfrm>
            <a:off x="1691680" y="4085029"/>
            <a:ext cx="2023736" cy="936104"/>
            <a:chOff x="431237" y="2939177"/>
            <a:chExt cx="1836506" cy="936104"/>
          </a:xfrm>
        </p:grpSpPr>
        <p:sp>
          <p:nvSpPr>
            <p:cNvPr id="96" name="Rectangle à coins arrondis 95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ZoneTexte 96"/>
            <p:cNvSpPr txBox="1"/>
            <p:nvPr/>
          </p:nvSpPr>
          <p:spPr>
            <a:xfrm>
              <a:off x="431237" y="3056652"/>
              <a:ext cx="18365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$_</a:t>
              </a:r>
              <a:r>
                <a:rPr lang="fr-FR" sz="1400" b="1" dirty="0">
                  <a:solidFill>
                    <a:schemeClr val="bg1"/>
                  </a:solidFill>
                </a:rPr>
                <a:t>POST[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'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signup</a:t>
              </a:r>
              <a:endParaRPr lang="fr-FR" sz="1400" b="1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smtClean="0">
                  <a:solidFill>
                    <a:schemeClr val="bg1"/>
                  </a:solidFill>
                </a:rPr>
                <a:t>_identifiant</a:t>
              </a:r>
              <a:r>
                <a:rPr lang="fr-FR" sz="1400" b="1" dirty="0">
                  <a:solidFill>
                    <a:schemeClr val="bg1"/>
                  </a:solidFill>
                </a:rPr>
                <a:t>']]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Groupe 97"/>
          <p:cNvGrpSpPr/>
          <p:nvPr/>
        </p:nvGrpSpPr>
        <p:grpSpPr>
          <a:xfrm>
            <a:off x="3465256" y="4085029"/>
            <a:ext cx="1888039" cy="936104"/>
            <a:chOff x="431236" y="2939177"/>
            <a:chExt cx="2075821" cy="936104"/>
          </a:xfrm>
        </p:grpSpPr>
        <p:sp>
          <p:nvSpPr>
            <p:cNvPr id="99" name="Rectangle à coins arrondis 9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519962" y="3147244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If ( $</a:t>
              </a:r>
              <a:r>
                <a:rPr lang="fr-FR" sz="1400" b="1" dirty="0">
                  <a:solidFill>
                    <a:schemeClr val="bg1"/>
                  </a:solidFill>
                </a:rPr>
                <a:t>identifiant = 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   $</a:t>
              </a:r>
              <a:r>
                <a:rPr lang="fr-FR" sz="1400" b="1" dirty="0" err="1">
                  <a:solidFill>
                    <a:schemeClr val="bg1"/>
                  </a:solidFill>
                </a:rPr>
                <a:t>query</a:t>
              </a:r>
              <a:r>
                <a:rPr lang="fr-FR" sz="1400" b="1" dirty="0">
                  <a:solidFill>
                    <a:schemeClr val="bg1"/>
                  </a:solidFill>
                </a:rPr>
                <a:t>-&gt;</a:t>
              </a:r>
              <a:r>
                <a:rPr lang="fr-FR" sz="1400" b="1" dirty="0" err="1">
                  <a:solidFill>
                    <a:schemeClr val="bg1"/>
                  </a:solidFill>
                </a:rPr>
                <a:t>fetch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()){…}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Groupe 100"/>
          <p:cNvGrpSpPr/>
          <p:nvPr/>
        </p:nvGrpSpPr>
        <p:grpSpPr>
          <a:xfrm>
            <a:off x="4984928" y="4085029"/>
            <a:ext cx="1929702" cy="936104"/>
            <a:chOff x="377230" y="2939177"/>
            <a:chExt cx="1929702" cy="936104"/>
          </a:xfrm>
        </p:grpSpPr>
        <p:sp>
          <p:nvSpPr>
            <p:cNvPr id="102" name="Rectangle à coins arrondis 101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INSERT INTO </a:t>
              </a:r>
              <a:r>
                <a:rPr lang="fr-FR" sz="1400" b="1" dirty="0" smtClean="0"/>
                <a:t>utilisateur(…)</a:t>
              </a:r>
              <a:endParaRPr lang="en-GB" sz="1400" b="1" dirty="0"/>
            </a:p>
          </p:txBody>
        </p:sp>
      </p:grpSp>
      <p:grpSp>
        <p:nvGrpSpPr>
          <p:cNvPr id="104" name="Groupe 103"/>
          <p:cNvGrpSpPr/>
          <p:nvPr/>
        </p:nvGrpSpPr>
        <p:grpSpPr>
          <a:xfrm>
            <a:off x="6481657" y="4078611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105" name="Rectangle à coins arrondis 10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ZoneTexte 10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header ("Location: </a:t>
              </a:r>
              <a:r>
                <a:rPr lang="fr-FR" sz="1400" b="1" dirty="0" err="1"/>
                <a:t>is_signup.php</a:t>
              </a:r>
              <a:r>
                <a:rPr lang="fr-FR" sz="1400" b="1" dirty="0"/>
                <a:t>");</a:t>
              </a:r>
              <a:endParaRPr lang="en-GB" sz="1400" b="1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260448" y="2360755"/>
            <a:ext cx="2108197" cy="1080120"/>
            <a:chOff x="260448" y="1737859"/>
            <a:chExt cx="2108197" cy="1080120"/>
          </a:xfrm>
        </p:grpSpPr>
        <p:sp>
          <p:nvSpPr>
            <p:cNvPr id="77" name="Chevron 76"/>
            <p:cNvSpPr/>
            <p:nvPr/>
          </p:nvSpPr>
          <p:spPr>
            <a:xfrm>
              <a:off x="260448" y="1737859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791100" y="2096561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Formulaire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931544" y="2353809"/>
            <a:ext cx="1991568" cy="1080120"/>
            <a:chOff x="1931544" y="1730913"/>
            <a:chExt cx="1991568" cy="1080120"/>
          </a:xfrm>
        </p:grpSpPr>
        <p:sp>
          <p:nvSpPr>
            <p:cNvPr id="79" name="Chevron 78"/>
            <p:cNvSpPr/>
            <p:nvPr/>
          </p:nvSpPr>
          <p:spPr>
            <a:xfrm>
              <a:off x="1931544" y="1730913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2333284" y="1912449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Validation des données saisies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465256" y="2348880"/>
            <a:ext cx="1991568" cy="1080120"/>
            <a:chOff x="3465256" y="1725984"/>
            <a:chExt cx="1991568" cy="1080120"/>
          </a:xfrm>
        </p:grpSpPr>
        <p:sp>
          <p:nvSpPr>
            <p:cNvPr id="82" name="Chevron 81"/>
            <p:cNvSpPr/>
            <p:nvPr/>
          </p:nvSpPr>
          <p:spPr>
            <a:xfrm>
              <a:off x="3465256" y="1725984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3908632" y="1895123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Validation de disponibilité sur la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4982822" y="2348880"/>
            <a:ext cx="1991568" cy="1080120"/>
            <a:chOff x="4982822" y="1725984"/>
            <a:chExt cx="1991568" cy="1080120"/>
          </a:xfrm>
        </p:grpSpPr>
        <p:sp>
          <p:nvSpPr>
            <p:cNvPr id="85" name="Chevron 84"/>
            <p:cNvSpPr/>
            <p:nvPr/>
          </p:nvSpPr>
          <p:spPr>
            <a:xfrm>
              <a:off x="4982822" y="1725984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0" name="ZoneTexte 109"/>
            <p:cNvSpPr txBox="1"/>
            <p:nvPr/>
          </p:nvSpPr>
          <p:spPr>
            <a:xfrm>
              <a:off x="5483980" y="2009363"/>
              <a:ext cx="1342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Enregistrement </a:t>
              </a:r>
              <a:r>
                <a:rPr lang="fr-FR" sz="1400" b="1" dirty="0" smtClean="0"/>
                <a:t>sur </a:t>
              </a:r>
              <a:r>
                <a:rPr lang="fr-FR" sz="1400" b="1" dirty="0" smtClean="0"/>
                <a:t>la BD</a:t>
              </a:r>
              <a:endParaRPr lang="en-GB" sz="1400" b="1" dirty="0"/>
            </a:p>
          </p:txBody>
        </p:sp>
      </p:grpSp>
      <p:sp>
        <p:nvSpPr>
          <p:cNvPr id="111" name="ZoneTexte 110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8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8" name="Groupe 67"/>
          <p:cNvGrpSpPr/>
          <p:nvPr/>
        </p:nvGrpSpPr>
        <p:grpSpPr>
          <a:xfrm>
            <a:off x="260448" y="2376377"/>
            <a:ext cx="2108197" cy="1080120"/>
            <a:chOff x="234322" y="1424651"/>
            <a:chExt cx="2108197" cy="1080120"/>
          </a:xfrm>
        </p:grpSpPr>
        <p:sp>
          <p:nvSpPr>
            <p:cNvPr id="69" name="Chevron 68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930983" y="2376377"/>
            <a:ext cx="1991568" cy="1080120"/>
            <a:chOff x="1904857" y="1424651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2361985" y="180987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Formulaire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4982822" y="2364502"/>
            <a:ext cx="1991568" cy="1080120"/>
            <a:chOff x="4956696" y="1412776"/>
            <a:chExt cx="1991568" cy="1080120"/>
          </a:xfrm>
        </p:grpSpPr>
        <p:sp>
          <p:nvSpPr>
            <p:cNvPr id="80" name="Chevron 79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5351006" y="1733619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exceptions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oupe 82"/>
          <p:cNvGrpSpPr/>
          <p:nvPr/>
        </p:nvGrpSpPr>
        <p:grpSpPr>
          <a:xfrm>
            <a:off x="6518740" y="2364502"/>
            <a:ext cx="1991568" cy="1080120"/>
            <a:chOff x="6492614" y="1412776"/>
            <a:chExt cx="1991568" cy="1080120"/>
          </a:xfrm>
        </p:grpSpPr>
        <p:sp>
          <p:nvSpPr>
            <p:cNvPr id="84" name="Chevron 83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876256" y="1658765"/>
              <a:ext cx="13420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Affichage des options de comptes</a:t>
              </a:r>
            </a:p>
          </p:txBody>
        </p:sp>
      </p:grpSp>
      <p:pic>
        <p:nvPicPr>
          <p:cNvPr id="87" name="Imag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01" y="3885649"/>
            <a:ext cx="2051906" cy="732306"/>
          </a:xfrm>
          <a:prstGeom prst="rect">
            <a:avLst/>
          </a:prstGeom>
        </p:spPr>
      </p:pic>
      <p:grpSp>
        <p:nvGrpSpPr>
          <p:cNvPr id="111" name="Groupe 110"/>
          <p:cNvGrpSpPr/>
          <p:nvPr/>
        </p:nvGrpSpPr>
        <p:grpSpPr>
          <a:xfrm>
            <a:off x="1880310" y="3333210"/>
            <a:ext cx="4591832" cy="378935"/>
            <a:chOff x="3219003" y="3112511"/>
            <a:chExt cx="2537655" cy="388497"/>
          </a:xfrm>
        </p:grpSpPr>
        <p:sp>
          <p:nvSpPr>
            <p:cNvPr id="112" name="Flèche droite 111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Oui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Groupe 113"/>
          <p:cNvGrpSpPr/>
          <p:nvPr/>
        </p:nvGrpSpPr>
        <p:grpSpPr>
          <a:xfrm>
            <a:off x="1826583" y="2755279"/>
            <a:ext cx="742713" cy="378935"/>
            <a:chOff x="3219003" y="3112511"/>
            <a:chExt cx="2537655" cy="388497"/>
          </a:xfrm>
        </p:grpSpPr>
        <p:sp>
          <p:nvSpPr>
            <p:cNvPr id="115" name="Flèche droite 114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3502995" y="3152843"/>
              <a:ext cx="1811318" cy="31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Non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3465256" y="2364502"/>
            <a:ext cx="1991568" cy="1080120"/>
            <a:chOff x="3465256" y="1543406"/>
            <a:chExt cx="1991568" cy="1080120"/>
          </a:xfrm>
        </p:grpSpPr>
        <p:grpSp>
          <p:nvGrpSpPr>
            <p:cNvPr id="74" name="Groupe 73"/>
            <p:cNvGrpSpPr/>
            <p:nvPr/>
          </p:nvGrpSpPr>
          <p:grpSpPr>
            <a:xfrm>
              <a:off x="3465256" y="1543406"/>
              <a:ext cx="1991568" cy="1080120"/>
              <a:chOff x="3439130" y="1412776"/>
              <a:chExt cx="1991568" cy="1080120"/>
            </a:xfrm>
          </p:grpSpPr>
          <p:sp>
            <p:nvSpPr>
              <p:cNvPr id="75" name="Chevron 74"/>
              <p:cNvSpPr/>
              <p:nvPr/>
            </p:nvSpPr>
            <p:spPr>
              <a:xfrm>
                <a:off x="3439130" y="1412776"/>
                <a:ext cx="1991568" cy="1080120"/>
              </a:xfrm>
              <a:prstGeom prst="chevr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ZoneTexte 75"/>
              <p:cNvSpPr txBox="1"/>
              <p:nvPr/>
            </p:nvSpPr>
            <p:spPr>
              <a:xfrm>
                <a:off x="3784681" y="1581916"/>
                <a:ext cx="12961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7" name="ZoneTexte 116"/>
            <p:cNvSpPr txBox="1"/>
            <p:nvPr/>
          </p:nvSpPr>
          <p:spPr>
            <a:xfrm>
              <a:off x="3866082" y="1858196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4612341" y="3899198"/>
            <a:ext cx="3974029" cy="1159092"/>
            <a:chOff x="4612341" y="3078102"/>
            <a:chExt cx="3974029" cy="1159092"/>
          </a:xfrm>
        </p:grpSpPr>
        <p:pic>
          <p:nvPicPr>
            <p:cNvPr id="89" name="Image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2341" y="3078102"/>
              <a:ext cx="3974029" cy="1159092"/>
            </a:xfrm>
            <a:prstGeom prst="rect">
              <a:avLst/>
            </a:prstGeom>
          </p:spPr>
        </p:pic>
        <p:sp>
          <p:nvSpPr>
            <p:cNvPr id="142" name="Rectangle 141"/>
            <p:cNvSpPr/>
            <p:nvPr/>
          </p:nvSpPr>
          <p:spPr>
            <a:xfrm>
              <a:off x="8230944" y="3153246"/>
              <a:ext cx="324828" cy="18099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…</a:t>
              </a:r>
              <a:endParaRPr lang="fr-FR" dirty="0"/>
            </a:p>
          </p:txBody>
        </p:sp>
      </p:grpSp>
      <p:sp>
        <p:nvSpPr>
          <p:cNvPr id="143" name="ZoneTexte 142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Connexion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8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1322</Words>
  <Application>Microsoft Office PowerPoint</Application>
  <PresentationFormat>Affichage à l'écran (4:3)</PresentationFormat>
  <Paragraphs>458</Paragraphs>
  <Slides>25</Slides>
  <Notes>7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6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Présentation PowerPoint</vt:lpstr>
      <vt:lpstr>Présentation PowerPoint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108</cp:revision>
  <dcterms:created xsi:type="dcterms:W3CDTF">2015-05-08T09:06:27Z</dcterms:created>
  <dcterms:modified xsi:type="dcterms:W3CDTF">2015-05-31T09:20:46Z</dcterms:modified>
</cp:coreProperties>
</file>